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79c5c01fc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79c5c01fc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c8e62892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c8e62892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79c5c01fc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79c5c01fc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79c5c01fc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79c5c01fc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79c5c01fc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79c5c01fc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79c5c01fc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79c5c01fc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79c5c01f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79c5c01f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79c5c01f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79c5c01f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79c5c01f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79c5c01f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816817c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816817c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79c5c01f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79c5c01f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816817c5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816817c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816817c5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816817c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79c5c01f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79c5c01f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79c5c01f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79c5c01f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79c5c01fc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79c5c01fc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79c5c01f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79c5c01f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79c5c01f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79c5c01f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79c5c01fc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79c5c01fc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79c5c01f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79c5c01f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11.gif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udio.code.org/projects/gamelab/KJoENbmHkWRWaT5ssbCgK-vJcAfswS3MbXyzVifDItQ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gif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gif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code.or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52950" y="630225"/>
            <a:ext cx="84381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20"/>
              <a:t>Инструкция по работе с Code.org</a:t>
            </a:r>
            <a:endParaRPr sz="382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398" y="2374786"/>
            <a:ext cx="1733199" cy="17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23306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Практика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81334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swald"/>
              <a:buAutoNum type="arabicPeriod"/>
            </a:pPr>
            <a:r>
              <a:rPr lang="en-GB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Практика A: Составление диз дока по улучшению игры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E599"/>
              </a:buClr>
              <a:buSzPts val="1700"/>
              <a:buFont typeface="Oswald"/>
              <a:buAutoNum type="arabicPeriod"/>
            </a:pPr>
            <a:r>
              <a:rPr lang="en-GB" sz="1700">
                <a:solidFill>
                  <a:srgbClr val="FFE599"/>
                </a:solidFill>
                <a:latin typeface="Oswald"/>
                <a:ea typeface="Oswald"/>
                <a:cs typeface="Oswald"/>
                <a:sym typeface="Oswald"/>
              </a:rPr>
              <a:t>Пратика B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Oswald"/>
              <a:buAutoNum type="alphaLcPeriod"/>
            </a:pPr>
            <a:r>
              <a:rPr lang="en-GB" sz="1300">
                <a:latin typeface="Oswald"/>
                <a:ea typeface="Oswald"/>
                <a:cs typeface="Oswald"/>
                <a:sym typeface="Oswald"/>
              </a:rPr>
              <a:t>загрузить новый спрайт на GitHub. 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Oswald"/>
              <a:buAutoNum type="alphaLcPeriod"/>
            </a:pPr>
            <a:r>
              <a:rPr lang="en-GB" sz="1300">
                <a:latin typeface="Oswald"/>
                <a:ea typeface="Oswald"/>
                <a:cs typeface="Oswald"/>
                <a:sym typeface="Oswald"/>
              </a:rPr>
              <a:t>Заменить ссылку на спрайт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Oswald"/>
              <a:buAutoNum type="alphaLcPeriod"/>
            </a:pPr>
            <a:r>
              <a:rPr lang="en-GB" sz="1300">
                <a:latin typeface="Oswald"/>
                <a:ea typeface="Oswald"/>
                <a:cs typeface="Oswald"/>
                <a:sym typeface="Oswald"/>
              </a:rPr>
              <a:t>Запустить игру</a:t>
            </a:r>
            <a:endParaRPr sz="1700">
              <a:solidFill>
                <a:srgbClr val="FFE5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700"/>
              <a:buFont typeface="Oswald"/>
              <a:buAutoNum type="arabicPeriod"/>
            </a:pPr>
            <a:r>
              <a:rPr lang="en-GB" sz="1700">
                <a:solidFill>
                  <a:srgbClr val="EA9999"/>
                </a:solidFill>
                <a:latin typeface="Oswald"/>
                <a:ea typeface="Oswald"/>
                <a:cs typeface="Oswald"/>
                <a:sym typeface="Oswald"/>
              </a:rPr>
              <a:t>Праткика C</a:t>
            </a:r>
            <a:endParaRPr sz="1700">
              <a:solidFill>
                <a:srgbClr val="EA9999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Oswald"/>
              <a:buAutoNum type="alphaLcPeriod"/>
            </a:pPr>
            <a:r>
              <a:rPr lang="en-GB" sz="1300">
                <a:latin typeface="Oswald"/>
                <a:ea typeface="Oswald"/>
                <a:cs typeface="Oswald"/>
                <a:sym typeface="Oswald"/>
              </a:rPr>
              <a:t>Добавление механики из </a:t>
            </a:r>
            <a:r>
              <a:rPr lang="en-GB" sz="1300">
                <a:latin typeface="Oswald"/>
                <a:ea typeface="Oswald"/>
                <a:cs typeface="Oswald"/>
                <a:sym typeface="Oswald"/>
              </a:rPr>
              <a:t>Doodle Jump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Oswald"/>
              <a:buAutoNum type="alphaLcPeriod"/>
            </a:pPr>
            <a:r>
              <a:rPr lang="en-GB" sz="1300">
                <a:latin typeface="Oswald"/>
                <a:ea typeface="Oswald"/>
                <a:cs typeface="Oswald"/>
                <a:sym typeface="Oswald"/>
              </a:rPr>
              <a:t>Добавление блоков для игрового уровня</a:t>
            </a:r>
            <a:endParaRPr sz="13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388" y="3185500"/>
            <a:ext cx="1419225" cy="168375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550" y="3161415"/>
            <a:ext cx="1419225" cy="1683748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25" y="3137327"/>
            <a:ext cx="1419225" cy="1731936"/>
          </a:xfrm>
          <a:prstGeom prst="rect">
            <a:avLst/>
          </a:prstGeom>
          <a:noFill/>
          <a:ln cap="flat" cmpd="sng" w="28575">
            <a:solidFill>
              <a:srgbClr val="D1D5D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7654" y="0"/>
            <a:ext cx="726350" cy="7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Создание </a:t>
            </a:r>
            <a:r>
              <a:rPr lang="en-GB"/>
              <a:t>диздока</a:t>
            </a:r>
            <a:r>
              <a:rPr lang="en-GB"/>
              <a:t> для улучшение игры</a:t>
            </a:r>
            <a:endParaRPr/>
          </a:p>
        </p:txBody>
      </p:sp>
      <p:sp>
        <p:nvSpPr>
          <p:cNvPr id="156" name="Google Shape;156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Провести исследование: 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Провести анализ рынка, изучить аналоги данной игры.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Провести анализ ЦА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Составить таблицу из 3-х аналогов игр с подобной механикой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Придумать механики которые будут преимуществом перед конкурентами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Создать презентацию с итогами исследования: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Структура презентации: 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Описание проекта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Описание аналогов (мин. 3)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Улучшение в визуальной части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Улучшение механик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958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Анализ рынка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3"/>
          <p:cNvGrpSpPr/>
          <p:nvPr/>
        </p:nvGrpSpPr>
        <p:grpSpPr>
          <a:xfrm>
            <a:off x="8499200" y="29"/>
            <a:ext cx="644862" cy="636259"/>
            <a:chOff x="3128625" y="2286963"/>
            <a:chExt cx="731800" cy="722037"/>
          </a:xfrm>
        </p:grpSpPr>
        <p:sp>
          <p:nvSpPr>
            <p:cNvPr id="158" name="Google Shape;158;p23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9" name="Google Shape;159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Практика 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Клонирование</a:t>
            </a:r>
            <a:r>
              <a:rPr lang="en-GB"/>
              <a:t> проекта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AutoNum type="arabicPeriod"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Переходим</a:t>
            </a:r>
            <a:r>
              <a:rPr lang="en-GB">
                <a:latin typeface="Oswald"/>
                <a:ea typeface="Oswald"/>
                <a:cs typeface="Oswald"/>
                <a:sym typeface="Oswald"/>
              </a:rPr>
              <a:t> по </a:t>
            </a:r>
            <a:r>
              <a:rPr lang="en-GB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ссылке</a:t>
            </a:r>
            <a:r>
              <a:rPr lang="en-GB">
                <a:latin typeface="Oswald"/>
                <a:ea typeface="Oswald"/>
                <a:cs typeface="Oswald"/>
                <a:sym typeface="Oswald"/>
              </a:rPr>
              <a:t> и нажимаем показать код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AutoNum type="arabicPeriod"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Нажимаем на РЕМИКС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4">
            <a:alphaModFix/>
          </a:blip>
          <a:srcRect b="0" l="1214" r="23359" t="27399"/>
          <a:stretch/>
        </p:blipFill>
        <p:spPr>
          <a:xfrm>
            <a:off x="3215725" y="2411375"/>
            <a:ext cx="5430599" cy="22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5">
            <a:alphaModFix/>
          </a:blip>
          <a:srcRect b="0" l="8816" r="23934" t="0"/>
          <a:stretch/>
        </p:blipFill>
        <p:spPr>
          <a:xfrm>
            <a:off x="311700" y="2411375"/>
            <a:ext cx="2690699" cy="226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4"/>
          <p:cNvGrpSpPr/>
          <p:nvPr/>
        </p:nvGrpSpPr>
        <p:grpSpPr>
          <a:xfrm>
            <a:off x="8499200" y="29"/>
            <a:ext cx="644862" cy="636259"/>
            <a:chOff x="3128625" y="2286963"/>
            <a:chExt cx="731800" cy="722037"/>
          </a:xfrm>
        </p:grpSpPr>
        <p:sp>
          <p:nvSpPr>
            <p:cNvPr id="170" name="Google Shape;170;p24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1" name="Google Shape;17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Замена спрайта (как это должно работать)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800" y="1749425"/>
            <a:ext cx="24669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25" y="2657028"/>
            <a:ext cx="4151124" cy="216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5"/>
          <p:cNvCxnSpPr>
            <a:stCxn id="177" idx="2"/>
            <a:endCxn id="178" idx="0"/>
          </p:cNvCxnSpPr>
          <p:nvPr/>
        </p:nvCxnSpPr>
        <p:spPr>
          <a:xfrm>
            <a:off x="2732288" y="2225675"/>
            <a:ext cx="0" cy="431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0" name="Google Shape;180;p25"/>
          <p:cNvSpPr txBox="1"/>
          <p:nvPr/>
        </p:nvSpPr>
        <p:spPr>
          <a:xfrm>
            <a:off x="656725" y="1123125"/>
            <a:ext cx="63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Готовое</a:t>
            </a:r>
            <a:r>
              <a:rPr b="1"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приложение должно грузить изображение с репозитория GitHub</a:t>
            </a:r>
            <a:endParaRPr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7654" y="0"/>
            <a:ext cx="726350" cy="7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3965775" y="1756700"/>
            <a:ext cx="432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*тут должен быть ваш репозиторий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161550"/>
            <a:ext cx="781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Замена спрайта / Грузим нужного персонажа в репозиторий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11700" y="1130652"/>
            <a:ext cx="8520600" cy="15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-GB" sz="1400">
                <a:latin typeface="Oswald"/>
                <a:ea typeface="Oswald"/>
                <a:cs typeface="Oswald"/>
                <a:sym typeface="Oswald"/>
              </a:rPr>
              <a:t>Создайте свой репозиторий 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-GB" sz="1400">
                <a:latin typeface="Oswald"/>
                <a:ea typeface="Oswald"/>
                <a:cs typeface="Oswald"/>
                <a:sym typeface="Oswald"/>
              </a:rPr>
              <a:t>Загрузите картинку </a:t>
            </a:r>
            <a:r>
              <a:rPr lang="en-GB" sz="1400">
                <a:latin typeface="Oswald"/>
                <a:ea typeface="Oswald"/>
                <a:cs typeface="Oswald"/>
                <a:sym typeface="Oswald"/>
              </a:rPr>
              <a:t>персонажа</a:t>
            </a:r>
            <a:r>
              <a:rPr lang="en-GB" sz="1400">
                <a:latin typeface="Oswald"/>
                <a:ea typeface="Oswald"/>
                <a:cs typeface="Oswald"/>
                <a:sym typeface="Oswald"/>
              </a:rPr>
              <a:t> в репозиторий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ВАЖНО(!) </a:t>
            </a:r>
            <a:r>
              <a:rPr lang="en-GB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Если вы не можете загрузить файл убедитесь, что: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-GB" sz="1400">
                <a:latin typeface="Oswald"/>
                <a:ea typeface="Oswald"/>
                <a:cs typeface="Oswald"/>
                <a:sym typeface="Oswald"/>
              </a:rPr>
              <a:t>Вы грузите изображение в свой репозиторий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-GB" sz="1400">
                <a:latin typeface="Oswald"/>
                <a:ea typeface="Oswald"/>
                <a:cs typeface="Oswald"/>
                <a:sym typeface="Oswald"/>
              </a:rPr>
              <a:t>Вы зарегистрированы в аккаунте гитхаба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450" y="2744450"/>
            <a:ext cx="5068302" cy="2323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6"/>
          <p:cNvGrpSpPr/>
          <p:nvPr/>
        </p:nvGrpSpPr>
        <p:grpSpPr>
          <a:xfrm>
            <a:off x="8499150" y="4"/>
            <a:ext cx="644862" cy="636259"/>
            <a:chOff x="3128625" y="2286963"/>
            <a:chExt cx="731800" cy="722037"/>
          </a:xfrm>
        </p:grpSpPr>
        <p:sp>
          <p:nvSpPr>
            <p:cNvPr id="191" name="Google Shape;191;p26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2" name="Google Shape;19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Замена спрайта / Что нужно сделать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02000" y="3801875"/>
            <a:ext cx="8520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Блок загрузки изображений.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Нужно заменить ссылку на нужное изображение. Из вашего репозитория.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75" y="1159425"/>
            <a:ext cx="8113450" cy="2500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7"/>
          <p:cNvGrpSpPr/>
          <p:nvPr/>
        </p:nvGrpSpPr>
        <p:grpSpPr>
          <a:xfrm>
            <a:off x="8499200" y="29"/>
            <a:ext cx="644862" cy="636259"/>
            <a:chOff x="3128625" y="2286963"/>
            <a:chExt cx="731800" cy="722037"/>
          </a:xfrm>
        </p:grpSpPr>
        <p:sp>
          <p:nvSpPr>
            <p:cNvPr id="201" name="Google Shape;201;p27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2" name="Google Shape;20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Замена спрайта /  Изменение URL картинки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575" y="1110814"/>
            <a:ext cx="7632852" cy="3499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8"/>
          <p:cNvGrpSpPr/>
          <p:nvPr/>
        </p:nvGrpSpPr>
        <p:grpSpPr>
          <a:xfrm>
            <a:off x="8499200" y="29"/>
            <a:ext cx="644862" cy="636259"/>
            <a:chOff x="3128625" y="2286963"/>
            <a:chExt cx="731800" cy="722037"/>
          </a:xfrm>
        </p:grpSpPr>
        <p:sp>
          <p:nvSpPr>
            <p:cNvPr id="210" name="Google Shape;210;p28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1" name="Google Shape;21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Замена спрайта /  Изменение размеров персонажа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488" y="1095950"/>
            <a:ext cx="5978224" cy="3682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9"/>
          <p:cNvGrpSpPr/>
          <p:nvPr/>
        </p:nvGrpSpPr>
        <p:grpSpPr>
          <a:xfrm>
            <a:off x="8499200" y="29"/>
            <a:ext cx="644862" cy="636259"/>
            <a:chOff x="3128625" y="2286963"/>
            <a:chExt cx="731800" cy="722037"/>
          </a:xfrm>
        </p:grpSpPr>
        <p:sp>
          <p:nvSpPr>
            <p:cNvPr id="219" name="Google Shape;219;p29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0" name="Google Shape;22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Сheckpoint#2</a:t>
            </a:r>
            <a:endParaRPr/>
          </a:p>
        </p:txBody>
      </p:sp>
      <p:sp>
        <p:nvSpPr>
          <p:cNvPr id="226" name="Google Shape;226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n-GB">
                <a:latin typeface="Oswald"/>
                <a:ea typeface="Oswald"/>
                <a:cs typeface="Oswald"/>
                <a:sym typeface="Oswald"/>
              </a:rPr>
              <a:t>З</a:t>
            </a:r>
            <a:r>
              <a:rPr lang="en-GB">
                <a:latin typeface="Oswald"/>
                <a:ea typeface="Oswald"/>
                <a:cs typeface="Oswald"/>
                <a:sym typeface="Oswald"/>
              </a:rPr>
              <a:t>агружен новый спрайт на GitHub.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- Изменен спрайт персонажа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Завршена практика B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5025" y="2703550"/>
            <a:ext cx="16859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265500" y="469079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Практика C 1.0</a:t>
            </a:r>
            <a:endParaRPr/>
          </a:p>
        </p:txBody>
      </p:sp>
      <p:sp>
        <p:nvSpPr>
          <p:cNvPr id="234" name="Google Shape;234;p31"/>
          <p:cNvSpPr txBox="1"/>
          <p:nvPr>
            <p:ph idx="1" type="subTitle"/>
          </p:nvPr>
        </p:nvSpPr>
        <p:spPr>
          <a:xfrm>
            <a:off x="265500" y="2232879"/>
            <a:ext cx="35520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Добавить блоки для игрового уровня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9" y="223813"/>
            <a:ext cx="3837000" cy="4552208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654" y="0"/>
            <a:ext cx="726350" cy="7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0" y="744575"/>
            <a:ext cx="85206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Обозначения в презентации:</a:t>
            </a:r>
            <a:endParaRPr sz="450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1738750"/>
            <a:ext cx="85206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Каждый слайд имеет пиктограмму в верхнем левом углу: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1956869" y="2334776"/>
            <a:ext cx="489208" cy="482682"/>
            <a:chOff x="3128625" y="2286963"/>
            <a:chExt cx="731800" cy="722037"/>
          </a:xfrm>
        </p:grpSpPr>
        <p:sp>
          <p:nvSpPr>
            <p:cNvPr id="68" name="Google Shape;68;p14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" name="Google Shape;6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864" y="3134549"/>
            <a:ext cx="489190" cy="4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2585904" y="2334652"/>
            <a:ext cx="27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Практика  (делаем руками)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790" y="2620000"/>
            <a:ext cx="514550" cy="5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2678229" y="3179052"/>
            <a:ext cx="27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Теория (просто читаем)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597404" y="2698527"/>
            <a:ext cx="27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Постановка задачи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274775" y="91314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Практика C 1.0</a:t>
            </a:r>
            <a:endParaRPr/>
          </a:p>
        </p:txBody>
      </p:sp>
      <p:sp>
        <p:nvSpPr>
          <p:cNvPr id="243" name="Google Shape;243;p32"/>
          <p:cNvSpPr txBox="1"/>
          <p:nvPr>
            <p:ph idx="1" type="subTitle"/>
          </p:nvPr>
        </p:nvSpPr>
        <p:spPr>
          <a:xfrm>
            <a:off x="112475" y="1948089"/>
            <a:ext cx="43698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754">
                <a:latin typeface="Oswald"/>
                <a:ea typeface="Oswald"/>
                <a:cs typeface="Oswald"/>
                <a:sym typeface="Oswald"/>
              </a:rPr>
              <a:t>Задача: создать много новых блоков. </a:t>
            </a:r>
            <a:endParaRPr sz="1754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754">
                <a:latin typeface="Oswald"/>
                <a:ea typeface="Oswald"/>
                <a:cs typeface="Oswald"/>
                <a:sym typeface="Oswald"/>
              </a:rPr>
              <a:t>На скриншоте пример:</a:t>
            </a:r>
            <a:endParaRPr sz="1754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754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754"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n-GB" sz="1754">
                <a:latin typeface="Oswald"/>
                <a:ea typeface="Oswald"/>
                <a:cs typeface="Oswald"/>
                <a:sym typeface="Oswald"/>
              </a:rPr>
              <a:t>Создания блока в точке x=200 ; y = 380</a:t>
            </a:r>
            <a:endParaRPr sz="1754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754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754"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n-GB" sz="1754">
                <a:latin typeface="Oswald"/>
                <a:ea typeface="Oswald"/>
                <a:cs typeface="Oswald"/>
                <a:sym typeface="Oswald"/>
              </a:rPr>
              <a:t>Обработки нажатия клавиши SPACE (пробел) для прыжка, с условием что персонаж касается блока </a:t>
            </a:r>
            <a:endParaRPr sz="1754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754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625" y="1453300"/>
            <a:ext cx="4085651" cy="273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32"/>
          <p:cNvGrpSpPr/>
          <p:nvPr/>
        </p:nvGrpSpPr>
        <p:grpSpPr>
          <a:xfrm>
            <a:off x="8499200" y="29"/>
            <a:ext cx="644862" cy="636259"/>
            <a:chOff x="3128625" y="2286963"/>
            <a:chExt cx="731800" cy="722037"/>
          </a:xfrm>
        </p:grpSpPr>
        <p:sp>
          <p:nvSpPr>
            <p:cNvPr id="246" name="Google Shape;246;p32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7" name="Google Shape;24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265500" y="333007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Пркатика C 2.0</a:t>
            </a:r>
            <a:endParaRPr/>
          </a:p>
        </p:txBody>
      </p:sp>
      <p:sp>
        <p:nvSpPr>
          <p:cNvPr id="253" name="Google Shape;253;p33"/>
          <p:cNvSpPr txBox="1"/>
          <p:nvPr>
            <p:ph idx="1" type="subTitle"/>
          </p:nvPr>
        </p:nvSpPr>
        <p:spPr>
          <a:xfrm>
            <a:off x="607200" y="2110382"/>
            <a:ext cx="33618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Добавить механику следования камеры за персонажем как в Doodle Jump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4" name="Google Shape;254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295683"/>
            <a:ext cx="3837000" cy="4552133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2750" y="0"/>
            <a:ext cx="651250" cy="6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762393" y="106796"/>
            <a:ext cx="7878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20"/>
              <a:t>Code.org предлагает различные образовательные ресурсы для обучения программирования, включая: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Char char="●"/>
            </a:pPr>
            <a:r>
              <a:rPr lang="en-GB" sz="2220"/>
              <a:t>Game Lab — </a:t>
            </a:r>
            <a:r>
              <a:rPr lang="en-GB" sz="2220"/>
              <a:t>инструмент</a:t>
            </a:r>
            <a:r>
              <a:rPr lang="en-GB" sz="2220"/>
              <a:t> для создания игр 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Char char="●"/>
            </a:pPr>
            <a:r>
              <a:rPr lang="en-GB" sz="2220"/>
              <a:t>AppLab </a:t>
            </a:r>
            <a:r>
              <a:rPr lang="en-GB" sz="2220"/>
              <a:t>— инструмент для создания приложений</a:t>
            </a:r>
            <a:endParaRPr sz="22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Короткая инструкция по работе с Code.org / GameLab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341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9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1. Регистрация на code.org </a:t>
            </a:r>
            <a:endParaRPr sz="195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9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2. Доступ к Game Lab </a:t>
            </a:r>
            <a:endParaRPr sz="195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9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3. Ознакомление с интерфейсом </a:t>
            </a:r>
            <a:endParaRPr sz="195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9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4. Создание проекта </a:t>
            </a:r>
            <a:endParaRPr sz="195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9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5. Программирование </a:t>
            </a:r>
            <a:endParaRPr sz="195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9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6. Работа со спрайтами  </a:t>
            </a:r>
            <a:endParaRPr sz="195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-GB" sz="19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7. Сохранение и публикация </a:t>
            </a:r>
            <a:endParaRPr sz="195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-GB" sz="195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8. Дополнительные ресурсы</a:t>
            </a:r>
            <a:endParaRPr sz="195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4814" y="-1"/>
            <a:ext cx="489190" cy="4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-GB" sz="2755"/>
              <a:t>1. Регистрация на code.org </a:t>
            </a:r>
            <a:endParaRPr sz="3700"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12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AutoNum type="arabicPeriod"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Перейдите на </a:t>
            </a:r>
            <a:r>
              <a:rPr lang="en-GB" u="sng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code.org</a:t>
            </a:r>
            <a:r>
              <a:rPr lang="en-GB">
                <a:latin typeface="Oswald"/>
                <a:ea typeface="Oswald"/>
                <a:cs typeface="Oswald"/>
                <a:sym typeface="Oswald"/>
              </a:rPr>
              <a:t>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AutoNum type="arabicPeriod"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Выберите "Sign in" и затем "Create an account", если у вас еще нет аккаунта.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Войдите с помощью аккаунта Google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25975"/>
            <a:ext cx="8839200" cy="2285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7"/>
          <p:cNvGrpSpPr/>
          <p:nvPr/>
        </p:nvGrpSpPr>
        <p:grpSpPr>
          <a:xfrm>
            <a:off x="8499200" y="29"/>
            <a:ext cx="644862" cy="636259"/>
            <a:chOff x="3128625" y="2286963"/>
            <a:chExt cx="731800" cy="722037"/>
          </a:xfrm>
        </p:grpSpPr>
        <p:sp>
          <p:nvSpPr>
            <p:cNvPr id="95" name="Google Shape;95;p17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" name="Google Shape;9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-GB" sz="2900"/>
              <a:t>2. Доступ к Game Lab </a:t>
            </a:r>
            <a:endParaRPr sz="29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462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Войдите в свой аккаунт на code.org.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AutoNum type="arabicPeriod"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Перейдите в раздел "Learn" и выберите "Game Lab" для начала работы с инструментом создания игр.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555" y="1152475"/>
            <a:ext cx="3748743" cy="341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8"/>
          <p:cNvGrpSpPr/>
          <p:nvPr/>
        </p:nvGrpSpPr>
        <p:grpSpPr>
          <a:xfrm>
            <a:off x="8499200" y="29"/>
            <a:ext cx="644862" cy="636259"/>
            <a:chOff x="3128625" y="2286963"/>
            <a:chExt cx="731800" cy="722037"/>
          </a:xfrm>
        </p:grpSpPr>
        <p:sp>
          <p:nvSpPr>
            <p:cNvPr id="105" name="Google Shape;105;p18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6" name="Google Shape;10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-GB" sz="2900"/>
              <a:t>3. Ознакомление с интерфейсом </a:t>
            </a:r>
            <a:endParaRPr sz="29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650" y="1618425"/>
            <a:ext cx="6425752" cy="24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3419850" y="1844800"/>
            <a:ext cx="4137600" cy="189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1394650" y="1757175"/>
            <a:ext cx="1179300" cy="14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2334000" y="1524750"/>
            <a:ext cx="1028700" cy="28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6791700" y="1524750"/>
            <a:ext cx="1028700" cy="28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6331200" y="750175"/>
            <a:ext cx="25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Взаимодействие с аккаунтом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597800" y="959488"/>
            <a:ext cx="25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Взаимодействие с проектом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6182425" y="4169175"/>
            <a:ext cx="18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Code Area: область, где вы будете писать код.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918750" y="4227400"/>
            <a:ext cx="382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Display Area: окно предварительного просмотра, где вы сможете видеть результаты вашего кода в реальном времени.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1" name="Google Shape;121;p19"/>
          <p:cNvCxnSpPr>
            <a:stCxn id="120" idx="1"/>
            <a:endCxn id="114" idx="1"/>
          </p:cNvCxnSpPr>
          <p:nvPr/>
        </p:nvCxnSpPr>
        <p:spPr>
          <a:xfrm flipH="1" rot="10800000">
            <a:off x="918750" y="2503750"/>
            <a:ext cx="475800" cy="2139300"/>
          </a:xfrm>
          <a:prstGeom prst="bentConnector3">
            <a:avLst>
              <a:gd fmla="val -5004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" name="Google Shape;122;p19"/>
          <p:cNvCxnSpPr>
            <a:stCxn id="119" idx="1"/>
            <a:endCxn id="113" idx="2"/>
          </p:cNvCxnSpPr>
          <p:nvPr/>
        </p:nvCxnSpPr>
        <p:spPr>
          <a:xfrm rot="10800000">
            <a:off x="5488525" y="3742275"/>
            <a:ext cx="693900" cy="7347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3" name="Google Shape;123;p19"/>
          <p:cNvCxnSpPr>
            <a:stCxn id="117" idx="2"/>
            <a:endCxn id="116" idx="0"/>
          </p:cNvCxnSpPr>
          <p:nvPr/>
        </p:nvCxnSpPr>
        <p:spPr>
          <a:xfrm rot="5400000">
            <a:off x="7256700" y="1199725"/>
            <a:ext cx="374400" cy="2757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4" name="Google Shape;124;p19"/>
          <p:cNvCxnSpPr>
            <a:stCxn id="118" idx="2"/>
            <a:endCxn id="115" idx="0"/>
          </p:cNvCxnSpPr>
          <p:nvPr/>
        </p:nvCxnSpPr>
        <p:spPr>
          <a:xfrm flipH="1" rot="-5400000">
            <a:off x="2766150" y="1441888"/>
            <a:ext cx="165000" cy="600"/>
          </a:xfrm>
          <a:prstGeom prst="bentConnector3">
            <a:avLst>
              <a:gd fmla="val 5001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4814" y="76199"/>
            <a:ext cx="489190" cy="4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Переключение режима программирования (текст/блоки)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75" y="1170100"/>
            <a:ext cx="8252205" cy="3820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20"/>
          <p:cNvGrpSpPr/>
          <p:nvPr/>
        </p:nvGrpSpPr>
        <p:grpSpPr>
          <a:xfrm>
            <a:off x="8499200" y="29"/>
            <a:ext cx="644862" cy="636259"/>
            <a:chOff x="3128625" y="2286963"/>
            <a:chExt cx="731800" cy="722037"/>
          </a:xfrm>
        </p:grpSpPr>
        <p:sp>
          <p:nvSpPr>
            <p:cNvPr id="133" name="Google Shape;133;p20"/>
            <p:cNvSpPr/>
            <p:nvPr/>
          </p:nvSpPr>
          <p:spPr>
            <a:xfrm>
              <a:off x="3128625" y="2308500"/>
              <a:ext cx="722100" cy="700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" name="Google Shape;134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425" y="2286963"/>
              <a:ext cx="721999" cy="721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Работа с  анимацией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50" y="1205975"/>
            <a:ext cx="8002105" cy="3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